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5" r:id="rId1"/>
  </p:sldMasterIdLst>
  <p:notesMasterIdLst>
    <p:notesMasterId r:id="rId36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70" r:id="rId9"/>
    <p:sldId id="271" r:id="rId10"/>
    <p:sldId id="272" r:id="rId11"/>
    <p:sldId id="273" r:id="rId12"/>
    <p:sldId id="264" r:id="rId13"/>
    <p:sldId id="263" r:id="rId14"/>
    <p:sldId id="265" r:id="rId15"/>
    <p:sldId id="266" r:id="rId16"/>
    <p:sldId id="267" r:id="rId17"/>
    <p:sldId id="268" r:id="rId18"/>
    <p:sldId id="269" r:id="rId19"/>
    <p:sldId id="276" r:id="rId20"/>
    <p:sldId id="277" r:id="rId21"/>
    <p:sldId id="278" r:id="rId22"/>
    <p:sldId id="275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0" r:id="rId33"/>
    <p:sldId id="291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DA05ADC0-6929-3D4B-ABC9-08911F7DB25D}">
          <p14:sldIdLst>
            <p14:sldId id="256"/>
          </p14:sldIdLst>
        </p14:section>
        <p14:section name="開發環境簡介" id="{05A6BC81-D33B-2748-B9CE-EF9464F6BF93}">
          <p14:sldIdLst>
            <p14:sldId id="261"/>
            <p14:sldId id="257"/>
            <p14:sldId id="258"/>
          </p14:sldIdLst>
        </p14:section>
        <p14:section name="研究方法與步驟" id="{06AD2770-456F-754C-9307-012E19CD0AD6}">
          <p14:sldIdLst>
            <p14:sldId id="259"/>
            <p14:sldId id="260"/>
            <p14:sldId id="262"/>
            <p14:sldId id="270"/>
            <p14:sldId id="271"/>
            <p14:sldId id="272"/>
            <p14:sldId id="273"/>
            <p14:sldId id="264"/>
            <p14:sldId id="263"/>
            <p14:sldId id="265"/>
            <p14:sldId id="266"/>
            <p14:sldId id="267"/>
            <p14:sldId id="268"/>
            <p14:sldId id="269"/>
            <p14:sldId id="276"/>
            <p14:sldId id="277"/>
            <p14:sldId id="278"/>
            <p14:sldId id="275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結論與心得" id="{57433421-DF3B-124B-BD81-61F375394AAC}">
          <p14:sldIdLst>
            <p14:sldId id="287"/>
            <p14:sldId id="290"/>
            <p14:sldId id="291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423"/>
    <p:restoredTop sz="96405"/>
  </p:normalViewPr>
  <p:slideViewPr>
    <p:cSldViewPr snapToGrid="0" snapToObjects="1">
      <p:cViewPr varScale="1">
        <p:scale>
          <a:sx n="47" d="100"/>
          <a:sy n="47" d="100"/>
        </p:scale>
        <p:origin x="208" y="2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0EB5A-7F9C-6B45-AFE3-0680F96940F6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E8C51-74F2-7140-916D-2B28A9CEA1E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211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34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18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925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7755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44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970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75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976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66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315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529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93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98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8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742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3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2847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AZufr765BU" TargetMode="External"/><Relationship Id="rId2" Type="http://schemas.openxmlformats.org/officeDocument/2006/relationships/hyperlink" Target="https://github.com/iank8622/Pygam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nk8622/Pygam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AAZufr765B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6E97DB-654E-B641-90F8-8CC276A096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TW" sz="8000" dirty="0" err="1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Pygame</a:t>
            </a:r>
            <a:r>
              <a:rPr kumimoji="1" lang="zh-TW" altLang="en-US" sz="8000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遊戲開發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59F9A07-8792-0043-A08A-C21122B417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kumimoji="1" lang="zh-TW" altLang="en-US" dirty="0">
                <a:latin typeface="Hannotate SC" panose="03000500000000000000" pitchFamily="66" charset="-122"/>
                <a:ea typeface="Hannotate SC" panose="03000500000000000000" pitchFamily="66" charset="-122"/>
              </a:rPr>
              <a:t>進階程式設計</a:t>
            </a:r>
            <a:r>
              <a:rPr kumimoji="1" lang="en-US" altLang="zh-TW" dirty="0">
                <a:latin typeface="Hannotate SC" panose="03000500000000000000" pitchFamily="66" charset="-122"/>
                <a:ea typeface="Hannotate SC" panose="03000500000000000000" pitchFamily="66" charset="-122"/>
              </a:rPr>
              <a:t>-</a:t>
            </a:r>
            <a:r>
              <a:rPr kumimoji="1" lang="zh-TW" altLang="en-US" dirty="0">
                <a:latin typeface="Hannotate SC" panose="03000500000000000000" pitchFamily="66" charset="-122"/>
                <a:ea typeface="Hannotate SC" panose="03000500000000000000" pitchFamily="66" charset="-122"/>
              </a:rPr>
              <a:t>期末專輯報告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902B579-3596-D749-9C09-2C41D719823E}"/>
              </a:ext>
            </a:extLst>
          </p:cNvPr>
          <p:cNvSpPr txBox="1"/>
          <p:nvPr/>
        </p:nvSpPr>
        <p:spPr>
          <a:xfrm>
            <a:off x="3861880" y="4818084"/>
            <a:ext cx="4468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資訊工程學系</a:t>
            </a:r>
            <a:r>
              <a:rPr kumimoji="1" lang="en-US" altLang="zh-TW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1B 109021058 </a:t>
            </a:r>
            <a:r>
              <a:rPr kumimoji="1" lang="zh-TW" altLang="en-US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郭諺勳</a:t>
            </a:r>
            <a:endParaRPr kumimoji="1" lang="en-US" altLang="zh-TW" b="1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pPr algn="ctr"/>
            <a:endParaRPr kumimoji="1" lang="en-US" altLang="zh-TW" b="1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pPr algn="ctr"/>
            <a:r>
              <a:rPr kumimoji="1" lang="zh-TW" altLang="en-US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指導老師：周永正</a:t>
            </a:r>
            <a:endParaRPr kumimoji="1" lang="en-US" altLang="zh-TW" b="1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D437E3-1E5F-3C4C-8E01-BDA6CB75DA43}"/>
              </a:ext>
            </a:extLst>
          </p:cNvPr>
          <p:cNvSpPr txBox="1"/>
          <p:nvPr/>
        </p:nvSpPr>
        <p:spPr>
          <a:xfrm>
            <a:off x="9031562" y="433382"/>
            <a:ext cx="357767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000" b="1" dirty="0">
                <a:latin typeface="Hannotate SC" panose="03000500000000000000" pitchFamily="66" charset="-122"/>
                <a:ea typeface="Hannotate SC" panose="03000500000000000000" pitchFamily="66" charset="-122"/>
                <a:hlinkClick r:id="rId2"/>
              </a:rPr>
              <a:t>GitHub</a:t>
            </a:r>
            <a:endParaRPr kumimoji="1" lang="en-US" altLang="zh-TW" sz="1200" b="1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pPr algn="ctr"/>
            <a:endParaRPr kumimoji="1" lang="en-US" altLang="zh-TW" sz="1200" b="1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pPr algn="ctr"/>
            <a:r>
              <a:rPr kumimoji="1" lang="zh-TW" altLang="en-US" sz="4000" b="1" dirty="0">
                <a:latin typeface="Hannotate SC" panose="03000500000000000000" pitchFamily="66" charset="-122"/>
                <a:ea typeface="Hannotate SC" panose="03000500000000000000" pitchFamily="66" charset="-122"/>
                <a:hlinkClick r:id="rId3"/>
              </a:rPr>
              <a:t>實機演示</a:t>
            </a:r>
            <a:endParaRPr kumimoji="1" lang="zh-TW" altLang="en-US" sz="4000" b="1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191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97364-172E-BE45-BFD3-2CE5D4F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2-2 </a:t>
            </a:r>
            <a:r>
              <a:rPr kumimoji="1" lang="zh-TW" altLang="en-US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矩形區與動畫幀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17A63-B350-4A40-AA64-5188181B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這邊要特別提一下，在物件中會有一些動畫的相關屬性，</a:t>
            </a:r>
            <a:r>
              <a:rPr lang="en-US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images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將此角色的所有動作的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所有幀儲存起來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，並給予其對應索引以方便從</a:t>
            </a:r>
            <a:r>
              <a:rPr lang="en-US" altLang="zh-TW" sz="4000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dict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中撈取對應幀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依序播放圖檔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以形成視覺暫留之動畫效果。</a:t>
            </a:r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r>
              <a:rPr lang="en-US" altLang="zh-TW" sz="4000" dirty="0" err="1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rect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屬性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為該圖片之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矩形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。直接地表示了圖片的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繪製位置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，同時也是後續做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碰撞反應的重要區塊值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。</a:t>
            </a:r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669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CD9DC77-993A-6D45-8720-1D8712844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262" y="1138048"/>
            <a:ext cx="6883475" cy="552741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29498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2EA90D7B-42F0-FD44-96DF-51B6FD893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10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研究方法與步驟</a:t>
            </a:r>
          </a:p>
        </p:txBody>
      </p:sp>
      <p:sp>
        <p:nvSpPr>
          <p:cNvPr id="12" name="副標題 11">
            <a:extLst>
              <a:ext uri="{FF2B5EF4-FFF2-40B4-BE49-F238E27FC236}">
                <a16:creationId xmlns:a16="http://schemas.microsoft.com/office/drawing/2014/main" id="{BA25EB63-62D3-184B-8562-82C80197F1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三、</a:t>
            </a:r>
            <a:r>
              <a:rPr lang="en-US" altLang="zh-TW" sz="4000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gif</a:t>
            </a:r>
            <a:r>
              <a:rPr lang="zh-TW" altLang="en-US" sz="4000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影像處理</a:t>
            </a:r>
          </a:p>
        </p:txBody>
      </p:sp>
    </p:spTree>
    <p:extLst>
      <p:ext uri="{BB962C8B-B14F-4D97-AF65-F5344CB8AC3E}">
        <p14:creationId xmlns:p14="http://schemas.microsoft.com/office/powerpoint/2010/main" val="334315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97364-172E-BE45-BFD3-2CE5D4F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3-1</a:t>
            </a:r>
            <a:r>
              <a:rPr kumimoji="1" lang="zh-TW" altLang="en-US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 讀入</a:t>
            </a:r>
            <a:r>
              <a:rPr kumimoji="1" lang="en-US" altLang="zh-TW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gif</a:t>
            </a:r>
            <a:r>
              <a:rPr kumimoji="1" lang="zh-TW" altLang="en-US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圖檔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17A63-B350-4A40-AA64-5188181B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4000" dirty="0" err="1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Pygame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中無法直接將</a:t>
            </a:r>
            <a:r>
              <a:rPr lang="en-US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gif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圖檔繪製於畫布。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故需先將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gif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圖檔分割成多幀</a:t>
            </a:r>
            <a:r>
              <a:rPr lang="en-US" altLang="zh-TW" sz="4000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png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圖檔再依幀讀入。</a:t>
            </a:r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因需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批量處理圖檔。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Import </a:t>
            </a:r>
            <a:r>
              <a:rPr lang="en-US" altLang="zh-TW" sz="4000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os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套件，運用</a:t>
            </a:r>
            <a:r>
              <a:rPr lang="en-US" altLang="zh-TW" sz="4000" dirty="0" err="1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path.split</a:t>
            </a:r>
            <a:r>
              <a:rPr lang="en-US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()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函數將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gif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圖檔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路徑讀入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並分割成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list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以便後續利用。</a:t>
            </a:r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r>
              <a:rPr lang="en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import Image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套件，運用</a:t>
            </a:r>
            <a:r>
              <a:rPr lang="en-US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open()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置入</a:t>
            </a:r>
            <a:r>
              <a:rPr lang="en-US" altLang="zh-TW" sz="4000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os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套件的圖檔路徑函數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讀入圖檔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。</a:t>
            </a:r>
            <a:endParaRPr lang="en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245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861A3CC1-AB40-FB42-B3B4-85949AC7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38" y="1541364"/>
            <a:ext cx="9737124" cy="489223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91807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97364-172E-BE45-BFD3-2CE5D4F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3-2</a:t>
            </a:r>
            <a:r>
              <a:rPr kumimoji="1" lang="zh-TW" altLang="en-US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 指定幀讀取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17A63-B350-4A40-AA64-5188181B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運用</a:t>
            </a:r>
            <a:r>
              <a:rPr lang="en-US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seek()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函數將</a:t>
            </a:r>
            <a:r>
              <a:rPr lang="en-US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gif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定位至指定幀。</a:t>
            </a:r>
            <a:endParaRPr lang="en-US" altLang="zh-TW" sz="4000" dirty="0">
              <a:solidFill>
                <a:srgbClr val="FFFF00"/>
              </a:solidFill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運用</a:t>
            </a:r>
            <a:r>
              <a:rPr lang="en-US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convert()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函數將圖像轉為具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alpha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層的</a:t>
            </a:r>
            <a:r>
              <a:rPr lang="en-US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RGBA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模式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，該模式能調整圖片透明度，以利後續去背。</a:t>
            </a:r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318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72E8E15-628C-3743-8ED6-A39A62E2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87" y="1433384"/>
            <a:ext cx="10618026" cy="5179088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10252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97364-172E-BE45-BFD3-2CE5D4F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3-3 </a:t>
            </a:r>
            <a:r>
              <a:rPr kumimoji="1" lang="zh-TW" altLang="en-US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去背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17A63-B350-4A40-AA64-5188181B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檢測圖檔內每個像素是否有指定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RGB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色號，如有的話將其第四維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透明度調整為</a:t>
            </a:r>
            <a:r>
              <a:rPr lang="en-US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0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將其透明化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已達到去背效果。</a:t>
            </a:r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將圖片運用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save()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函式將其儲存。</a:t>
            </a:r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將指定幀的變數指向下一號。</a:t>
            </a:r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30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78E4A7D-ADD0-AB4B-9A1E-AEB9B40F8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94" y="1396314"/>
            <a:ext cx="9755411" cy="5461686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17881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97364-172E-BE45-BFD3-2CE5D4F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3-4 </a:t>
            </a:r>
            <a:r>
              <a:rPr kumimoji="1" lang="zh-TW" altLang="en-US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播放動畫幀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17A63-B350-4A40-AA64-5188181B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將已處理完畢之圖檔批量存入物件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images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屬性</a:t>
            </a:r>
            <a:r>
              <a:rPr lang="en-US" altLang="zh-TW" sz="4000" dirty="0">
                <a:solidFill>
                  <a:srgbClr val="0070C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(</a:t>
            </a:r>
            <a:r>
              <a:rPr lang="zh-TW" altLang="en-US" sz="4000" dirty="0">
                <a:solidFill>
                  <a:srgbClr val="0070C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詳見</a:t>
            </a:r>
            <a:r>
              <a:rPr lang="en-US" altLang="zh-TW" sz="4000" dirty="0">
                <a:solidFill>
                  <a:srgbClr val="0070C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GitHub: </a:t>
            </a:r>
            <a:r>
              <a:rPr lang="en-US" altLang="zh-TW" sz="4000" dirty="0" err="1">
                <a:solidFill>
                  <a:srgbClr val="0070C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load_gif</a:t>
            </a:r>
            <a:r>
              <a:rPr lang="en-US" altLang="zh-TW" sz="4000" dirty="0">
                <a:solidFill>
                  <a:srgbClr val="0070C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())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。</a:t>
            </a:r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創立函式，該函式依每次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繪製</a:t>
            </a:r>
            <a:r>
              <a:rPr lang="en-US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images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內屬於當下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[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動作索引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][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方向索引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][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幀數索引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]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內的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指定圖檔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，適當延遲以達到視覺暫留的動畫感。</a:t>
            </a:r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034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C6B8A09A-5A23-694D-BBC6-352FF60296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10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開發環境簡介</a:t>
            </a:r>
          </a:p>
        </p:txBody>
      </p:sp>
    </p:spTree>
    <p:extLst>
      <p:ext uri="{BB962C8B-B14F-4D97-AF65-F5344CB8AC3E}">
        <p14:creationId xmlns:p14="http://schemas.microsoft.com/office/powerpoint/2010/main" val="395670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72D40AC-1D13-EB45-8BEE-A3D17FFEF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7" y="2338720"/>
            <a:ext cx="10432026" cy="3279151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9953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2EA90D7B-42F0-FD44-96DF-51B6FD893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10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研究方法與步驟</a:t>
            </a:r>
          </a:p>
        </p:txBody>
      </p:sp>
      <p:sp>
        <p:nvSpPr>
          <p:cNvPr id="12" name="副標題 11">
            <a:extLst>
              <a:ext uri="{FF2B5EF4-FFF2-40B4-BE49-F238E27FC236}">
                <a16:creationId xmlns:a16="http://schemas.microsoft.com/office/drawing/2014/main" id="{BA25EB63-62D3-184B-8562-82C80197F1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四、音樂與音效</a:t>
            </a:r>
          </a:p>
        </p:txBody>
      </p:sp>
    </p:spTree>
    <p:extLst>
      <p:ext uri="{BB962C8B-B14F-4D97-AF65-F5344CB8AC3E}">
        <p14:creationId xmlns:p14="http://schemas.microsoft.com/office/powerpoint/2010/main" val="124931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97364-172E-BE45-BFD3-2CE5D4F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4-1</a:t>
            </a:r>
            <a:r>
              <a:rPr kumimoji="1" lang="zh-TW" altLang="en-US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 背景音樂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17A63-B350-4A40-AA64-5188181B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pygame.mixer.init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()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將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mixer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功能初始化。</a:t>
            </a:r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將背景音樂路徑宣告為變數，以便音樂切換。</a:t>
            </a:r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運用</a:t>
            </a:r>
            <a:r>
              <a:rPr lang="en-US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load()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讀取音樂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，</a:t>
            </a:r>
            <a:r>
              <a:rPr lang="en-US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play()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播放音樂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，如需切換音樂用</a:t>
            </a:r>
            <a:r>
              <a:rPr lang="en-US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stop()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停止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後利用前述方法重新播放新音樂。</a:t>
            </a:r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FCB0F0-3F31-224D-B9D4-6F397C6BB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33" y="4818216"/>
            <a:ext cx="8470900" cy="180340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19800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97364-172E-BE45-BFD3-2CE5D4F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4-2</a:t>
            </a:r>
            <a:r>
              <a:rPr kumimoji="1" lang="zh-TW" altLang="en-US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 遊戲音效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FF4187-BC03-E644-B601-46F4ACEB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982754"/>
            <a:ext cx="7772400" cy="180340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17A63-B350-4A40-AA64-5188181B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因為背景音樂需要循環播放並且需用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stop()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切換音樂，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音效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的部分運用</a:t>
            </a:r>
            <a:r>
              <a:rPr lang="en-US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Sound()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來開啟與後續播放，才能避免造成背景音樂循環播放與切換的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Bug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。</a:t>
            </a:r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r>
              <a:rPr lang="en-US" altLang="zh-TW" sz="4000" dirty="0" err="1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set_volume</a:t>
            </a:r>
            <a:r>
              <a:rPr lang="en-US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()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為音量調整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，參數值為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0.1~1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。</a:t>
            </a:r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35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2EA90D7B-42F0-FD44-96DF-51B6FD893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10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研究方法與步驟</a:t>
            </a:r>
          </a:p>
        </p:txBody>
      </p:sp>
      <p:sp>
        <p:nvSpPr>
          <p:cNvPr id="12" name="副標題 11">
            <a:extLst>
              <a:ext uri="{FF2B5EF4-FFF2-40B4-BE49-F238E27FC236}">
                <a16:creationId xmlns:a16="http://schemas.microsoft.com/office/drawing/2014/main" id="{BA25EB63-62D3-184B-8562-82C80197F1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五、移動與攻擊</a:t>
            </a:r>
          </a:p>
        </p:txBody>
      </p:sp>
    </p:spTree>
    <p:extLst>
      <p:ext uri="{BB962C8B-B14F-4D97-AF65-F5344CB8AC3E}">
        <p14:creationId xmlns:p14="http://schemas.microsoft.com/office/powerpoint/2010/main" val="44006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AA47C8-3376-6D40-99B6-E5160BEAB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28" y="1782374"/>
            <a:ext cx="7511143" cy="133853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A697364-172E-BE45-BFD3-2CE5D4F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66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5-1 </a:t>
            </a:r>
            <a:r>
              <a:rPr kumimoji="1" lang="zh-TW" altLang="en-US" sz="66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玩家移動與武器旋轉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17A63-B350-4A40-AA64-5188181B6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663440"/>
          </a:xfrm>
        </p:spPr>
        <p:txBody>
          <a:bodyPr>
            <a:normAutofit lnSpcReduction="10000"/>
          </a:bodyPr>
          <a:lstStyle/>
          <a:p>
            <a:endParaRPr lang="en-US" altLang="zh-TW" sz="32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endParaRPr lang="en-US" altLang="zh-TW" sz="32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r>
              <a:rPr lang="zh-TW" altLang="en-US" sz="32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如</a:t>
            </a:r>
            <a:r>
              <a:rPr lang="en-US" altLang="zh-TW" sz="32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1-2</a:t>
            </a:r>
            <a:r>
              <a:rPr lang="zh-TW" altLang="en-US" sz="32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所提及</a:t>
            </a:r>
            <a:r>
              <a:rPr lang="en-US" altLang="zh-TW" sz="3200" dirty="0">
                <a:solidFill>
                  <a:srgbClr val="0070C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(</a:t>
            </a:r>
            <a:r>
              <a:rPr lang="zh-TW" altLang="en-US" sz="3200" dirty="0">
                <a:solidFill>
                  <a:srgbClr val="0070C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程式碼詳見</a:t>
            </a:r>
            <a:r>
              <a:rPr lang="en-US" altLang="zh-TW" sz="3200" dirty="0">
                <a:solidFill>
                  <a:srgbClr val="0070C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1-2)</a:t>
            </a:r>
            <a:r>
              <a:rPr lang="zh-TW" altLang="en-US" sz="32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，</a:t>
            </a:r>
            <a:r>
              <a:rPr lang="en-US" altLang="zh-TW" sz="3200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pygame.event.get</a:t>
            </a:r>
            <a:r>
              <a:rPr lang="en-US" altLang="zh-TW" sz="32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()</a:t>
            </a:r>
            <a:r>
              <a:rPr lang="zh-TW" altLang="en-US" sz="32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函式能獲取鍵盤滑鼠等事件以做後續反應。</a:t>
            </a:r>
            <a:r>
              <a:rPr lang="zh-TW" altLang="en-US" sz="32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依照所按下方向鍵不同針對其改變方向索引值</a:t>
            </a:r>
            <a:r>
              <a:rPr lang="zh-TW" altLang="en-US" sz="32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，以在繪製動畫幀時取出對應方向之動畫幀。</a:t>
            </a:r>
            <a:endParaRPr lang="en-US" altLang="zh-TW" sz="32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r>
              <a:rPr lang="zh-TW" altLang="en-US" sz="32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攻擊時，依照目前方向運用</a:t>
            </a:r>
            <a:r>
              <a:rPr lang="en" altLang="zh-TW" sz="3200" dirty="0" err="1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pygame.transform.rotate</a:t>
            </a:r>
            <a:r>
              <a:rPr lang="en" altLang="zh-TW" sz="32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()</a:t>
            </a:r>
            <a:r>
              <a:rPr lang="zh-TW" altLang="en-US" sz="32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來旋轉武器圖檔角度</a:t>
            </a:r>
            <a:r>
              <a:rPr lang="zh-TW" altLang="en-US" sz="32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，玩家與武器</a:t>
            </a:r>
            <a:r>
              <a:rPr lang="zh-TW" altLang="en-US" sz="32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移動皆是以速度增減現有</a:t>
            </a:r>
            <a:r>
              <a:rPr lang="en-US" altLang="zh-TW" sz="3200" dirty="0" err="1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rect.left</a:t>
            </a:r>
            <a:r>
              <a:rPr lang="zh-TW" altLang="en-US" sz="32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和</a:t>
            </a:r>
            <a:r>
              <a:rPr lang="en-US" altLang="zh-TW" sz="3200" dirty="0" err="1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rect.top</a:t>
            </a:r>
            <a:r>
              <a:rPr lang="en-US" altLang="zh-TW" sz="32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(</a:t>
            </a:r>
            <a:r>
              <a:rPr lang="zh-TW" altLang="en-US" sz="32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矩陣繪製點屬性</a:t>
            </a:r>
            <a:r>
              <a:rPr lang="en-US" altLang="zh-TW" sz="32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)</a:t>
            </a:r>
            <a:r>
              <a:rPr lang="zh-TW" altLang="en-US" sz="32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來實作</a:t>
            </a:r>
            <a:r>
              <a:rPr lang="zh-TW" altLang="en-US" sz="32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，使其在下一次繪製時產生位置偏移，達到移動的效果。</a:t>
            </a:r>
            <a:endParaRPr lang="en-US" altLang="zh-TW" sz="32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277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97364-172E-BE45-BFD3-2CE5D4F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5-2</a:t>
            </a:r>
            <a:r>
              <a:rPr kumimoji="1" lang="zh-TW" altLang="en-US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 寵物移動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17A63-B350-4A40-AA64-5188181B6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663440"/>
          </a:xfrm>
        </p:spPr>
        <p:txBody>
          <a:bodyPr>
            <a:normAutofit fontScale="92500"/>
          </a:bodyPr>
          <a:lstStyle/>
          <a:p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寵物移動則與玩家移動稍有不同。由於寵物移動非玩家操作，故在其</a:t>
            </a:r>
            <a:r>
              <a:rPr lang="en-US" altLang="zh-TW" sz="4000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move_x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與</a:t>
            </a:r>
            <a:r>
              <a:rPr lang="en-US" altLang="zh-TW" sz="4000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move_y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物件屬性下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產生隨機移動量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，將此移動量加至其</a:t>
            </a:r>
            <a:r>
              <a:rPr lang="en-US" altLang="zh-TW" sz="4000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rect.left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與</a:t>
            </a:r>
            <a:r>
              <a:rPr lang="en-US" altLang="zh-TW" sz="4000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rect.top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屬性，該值則為最終寵物會移動到的地點。</a:t>
            </a:r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判斷其移動量為正數或負數，以更改其方向索引。</a:t>
            </a:r>
            <a:endParaRPr lang="en-US" altLang="zh-TW" sz="4000" dirty="0">
              <a:solidFill>
                <a:srgbClr val="FFFF00"/>
              </a:solidFill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E74E19-91B9-224F-BC4B-66738672D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89" y="-39189"/>
            <a:ext cx="5842000" cy="342900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36993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97364-172E-BE45-BFD3-2CE5D4F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5-3</a:t>
            </a:r>
            <a:r>
              <a:rPr kumimoji="1" lang="zh-TW" altLang="en-US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 寵物與玩家攻擊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17A63-B350-4A40-AA64-5188181B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運用</a:t>
            </a:r>
            <a:r>
              <a:rPr lang="en-US" altLang="zh-TW" sz="4000" dirty="0" err="1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pygame.sprite.collide_rect</a:t>
            </a:r>
            <a:r>
              <a:rPr lang="en-US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()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函式來檢測寵物與玩家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(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或武器與寵物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)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，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兩者矩形區是否發生碰撞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，如果有且非無敵狀態則進入一連串傷害計算流程</a:t>
            </a:r>
            <a:r>
              <a:rPr lang="en-US" altLang="zh-TW" sz="4000" dirty="0">
                <a:solidFill>
                  <a:srgbClr val="0070C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(</a:t>
            </a:r>
            <a:r>
              <a:rPr lang="zh-TW" altLang="en-US" sz="4000" dirty="0">
                <a:solidFill>
                  <a:srgbClr val="0070C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無敵狀態與傷害計算程式碼詳見</a:t>
            </a:r>
            <a:r>
              <a:rPr lang="en-US" altLang="zh-TW" sz="4000" dirty="0">
                <a:solidFill>
                  <a:srgbClr val="0070C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GitHub)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。</a:t>
            </a:r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D3017E9-D607-9748-A43C-646655A8A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5690728"/>
            <a:ext cx="8648700" cy="49530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22154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2EA90D7B-42F0-FD44-96DF-51B6FD893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10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研究方法與步驟</a:t>
            </a:r>
          </a:p>
        </p:txBody>
      </p:sp>
      <p:sp>
        <p:nvSpPr>
          <p:cNvPr id="12" name="副標題 11">
            <a:extLst>
              <a:ext uri="{FF2B5EF4-FFF2-40B4-BE49-F238E27FC236}">
                <a16:creationId xmlns:a16="http://schemas.microsoft.com/office/drawing/2014/main" id="{BA25EB63-62D3-184B-8562-82C80197F1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六、繪製訊息</a:t>
            </a:r>
            <a:endParaRPr lang="en-US" altLang="zh-TW" sz="4000" b="1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492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97364-172E-BE45-BFD3-2CE5D4F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6-1</a:t>
            </a:r>
            <a:r>
              <a:rPr kumimoji="1" lang="zh-TW" altLang="en-US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 繪製血量條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17A63-B350-4A40-AA64-5188181B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玩家需要看到更多數值資訊，所以我們來將這些訊息繪製出來。運用</a:t>
            </a:r>
            <a:r>
              <a:rPr lang="en-US" altLang="zh-TW" sz="4000" dirty="0" err="1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pygame.draw.rect</a:t>
            </a:r>
            <a:r>
              <a:rPr lang="en-US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()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能在畫布上</a:t>
            </a:r>
            <a:r>
              <a:rPr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繪製簡單的圖形，利用兩個繪製的矩形相疊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就能營造總血量與現有血樣的視覺效果。</a:t>
            </a:r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5BF6AC-A48F-704B-8C6C-4C1864A5C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5800"/>
            <a:ext cx="9525000" cy="236220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621CA66-9BC0-FF4E-BEA2-708ED7C2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069" y="4495798"/>
            <a:ext cx="2282931" cy="2362199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3407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29FFE8-3BC8-554B-BA67-CD3786A2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軟體環境簡介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FD6803-752A-C14B-B13C-303933E5D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Visual Studio Code</a:t>
            </a:r>
            <a:r>
              <a:rPr kumimoji="1" lang="zh-TW" altLang="en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（</a:t>
            </a:r>
            <a:r>
              <a:rPr kumimoji="1"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簡稱</a:t>
            </a:r>
            <a:r>
              <a:rPr kumimoji="1" lang="en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VS Code</a:t>
            </a:r>
            <a:r>
              <a:rPr kumimoji="1" lang="zh-TW" altLang="en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）</a:t>
            </a:r>
            <a:r>
              <a:rPr kumimoji="1"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是一款由微軟開發且跨平台的免費原始碼編輯器。</a:t>
            </a:r>
            <a:endParaRPr kumimoji="1" lang="en-US" altLang="zh-TW" sz="4000" dirty="0">
              <a:solidFill>
                <a:srgbClr val="FFFF00"/>
              </a:solidFill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r>
              <a:rPr kumimoji="1" lang="en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Visual Studio Code</a:t>
            </a:r>
            <a:r>
              <a:rPr kumimoji="1"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預設支援非常多的程式語言，包括</a:t>
            </a:r>
            <a:r>
              <a:rPr kumimoji="1" lang="en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JavaScript</a:t>
            </a:r>
            <a:r>
              <a:rPr kumimoji="1" lang="zh-TW" altLang="en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、</a:t>
            </a:r>
            <a:r>
              <a:rPr kumimoji="1" lang="en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TypeScript</a:t>
            </a:r>
            <a:r>
              <a:rPr kumimoji="1" lang="zh-TW" altLang="en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、</a:t>
            </a:r>
            <a:r>
              <a:rPr kumimoji="1" lang="en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CSS</a:t>
            </a:r>
            <a:r>
              <a:rPr kumimoji="1"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和</a:t>
            </a:r>
            <a:r>
              <a:rPr kumimoji="1" lang="en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HTML</a:t>
            </a:r>
            <a:r>
              <a:rPr kumimoji="1" lang="zh-TW" altLang="en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；</a:t>
            </a:r>
            <a:r>
              <a:rPr kumimoji="1"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也可以通過下載擴充支援</a:t>
            </a:r>
            <a:r>
              <a:rPr kumimoji="1" lang="en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Python</a:t>
            </a:r>
            <a:r>
              <a:rPr kumimoji="1" lang="zh-TW" altLang="en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、</a:t>
            </a:r>
            <a:r>
              <a:rPr kumimoji="1" lang="en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C/C++</a:t>
            </a:r>
            <a:r>
              <a:rPr kumimoji="1" lang="zh-TW" altLang="en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、</a:t>
            </a:r>
            <a:r>
              <a:rPr kumimoji="1" lang="en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Java</a:t>
            </a:r>
            <a:r>
              <a:rPr kumimoji="1"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和</a:t>
            </a:r>
            <a:r>
              <a:rPr kumimoji="1" lang="en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Go</a:t>
            </a:r>
            <a:r>
              <a:rPr kumimoji="1"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在內的其他語言。</a:t>
            </a:r>
            <a:r>
              <a:rPr kumimoji="1"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此次專題使用</a:t>
            </a:r>
            <a:r>
              <a:rPr kumimoji="1" lang="en-US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Python</a:t>
            </a:r>
            <a:r>
              <a:rPr kumimoji="1"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的</a:t>
            </a:r>
            <a:r>
              <a:rPr kumimoji="1" lang="en-US" altLang="zh-TW" sz="4000" dirty="0" err="1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pygame</a:t>
            </a:r>
            <a:r>
              <a:rPr kumimoji="1" lang="zh-TW" altLang="en-US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套件開發</a:t>
            </a:r>
            <a:r>
              <a:rPr kumimoji="1"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2907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97364-172E-BE45-BFD3-2CE5D4F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6-2</a:t>
            </a:r>
            <a:r>
              <a:rPr kumimoji="1" lang="zh-TW" altLang="en-US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 繪製訊息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17A63-B350-4A40-AA64-5188181B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運用</a:t>
            </a:r>
            <a:r>
              <a:rPr lang="en-US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render()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函式來儲存相關文字訊息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(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例如文字本身、大小、字型與顏色等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)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，再將其繪製於畫布上。此專案繪製了等級、公告、能力值等訊息，可依個人需求運用。</a:t>
            </a:r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9643CA-D90A-1447-9A74-D58B5653A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4474754"/>
            <a:ext cx="9550400" cy="9652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8FA65CF-EB79-2A4F-862D-75EBB820E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5264"/>
            <a:ext cx="12192000" cy="796726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87424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C6B8A09A-5A23-694D-BBC6-352FF60296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10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結論與心得</a:t>
            </a:r>
          </a:p>
        </p:txBody>
      </p:sp>
    </p:spTree>
    <p:extLst>
      <p:ext uri="{BB962C8B-B14F-4D97-AF65-F5344CB8AC3E}">
        <p14:creationId xmlns:p14="http://schemas.microsoft.com/office/powerpoint/2010/main" val="254208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97364-172E-BE45-BFD3-2CE5D4F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TW" altLang="en-US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結論與心得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17A63-B350-4A40-AA64-5188181B6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663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  在開發初期，發現</a:t>
            </a:r>
            <a:r>
              <a:rPr lang="en-US" altLang="zh-TW" sz="3000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pygame</a:t>
            </a:r>
            <a:r>
              <a:rPr lang="zh-TW" altLang="en-US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無法直接使用</a:t>
            </a:r>
            <a:r>
              <a:rPr lang="en-US" altLang="zh-TW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gif</a:t>
            </a:r>
            <a:r>
              <a:rPr lang="zh-TW" altLang="en-US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圖像時即陷入瓶頸。當時對物件概念尚不完全，第一時間所面臨的問題是「動畫無法同時動作」。當然，</a:t>
            </a:r>
            <a:r>
              <a:rPr lang="zh-TW" altLang="en-US" sz="3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程式是線性的</a:t>
            </a:r>
            <a:r>
              <a:rPr lang="zh-TW" altLang="en-US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，於是「將分割的</a:t>
            </a:r>
            <a:r>
              <a:rPr lang="en-US" altLang="zh-TW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gif</a:t>
            </a:r>
            <a:r>
              <a:rPr lang="zh-TW" altLang="en-US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幀同時繪製」成為解決問題的方向。</a:t>
            </a:r>
            <a:endParaRPr lang="en-US" altLang="zh-TW" sz="3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pPr marL="0" indent="0">
              <a:buNone/>
            </a:pPr>
            <a:r>
              <a:rPr lang="en-US" altLang="zh-TW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  </a:t>
            </a:r>
            <a:r>
              <a:rPr lang="zh-TW" altLang="en-US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對於此方向本人即</a:t>
            </a:r>
            <a:r>
              <a:rPr lang="zh-TW" altLang="en-US" sz="3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著手研究多線程與多進程</a:t>
            </a:r>
            <a:r>
              <a:rPr lang="zh-TW" altLang="en-US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的用法。藉由全數動畫繪製完成後再一同刷新，但繪製無法同時進行</a:t>
            </a:r>
            <a:r>
              <a:rPr lang="en-US" altLang="zh-TW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(</a:t>
            </a:r>
            <a:r>
              <a:rPr lang="zh-TW" altLang="en-US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對全域變數同時餐做會有安全性問題</a:t>
            </a:r>
            <a:r>
              <a:rPr lang="en-US" altLang="zh-TW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)</a:t>
            </a:r>
            <a:r>
              <a:rPr lang="zh-TW" altLang="en-US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，故僅能利用</a:t>
            </a:r>
            <a:r>
              <a:rPr lang="en-US" altLang="zh-TW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lock()</a:t>
            </a:r>
            <a:r>
              <a:rPr lang="zh-TW" altLang="en-US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全數繪製一次後再進行下一次繪製，但動畫總幀數落差過大，會出現幀數低者進行完一次動畫後停滯問題，並且物件過多時因需執行完動畫才會進入接下來程式碼，故會使其判斷迴圈</a:t>
            </a:r>
            <a:r>
              <a:rPr lang="en-US" altLang="zh-TW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(</a:t>
            </a:r>
            <a:r>
              <a:rPr lang="zh-TW" altLang="en-US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包括移動</a:t>
            </a:r>
            <a:r>
              <a:rPr lang="en-US" altLang="zh-TW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)</a:t>
            </a:r>
            <a:r>
              <a:rPr lang="zh-TW" altLang="en-US" sz="3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嚴重延遲</a:t>
            </a:r>
            <a:r>
              <a:rPr lang="zh-TW" altLang="en-US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。</a:t>
            </a:r>
            <a:endParaRPr lang="en-US" altLang="zh-TW" sz="3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41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97364-172E-BE45-BFD3-2CE5D4F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TW" altLang="en-US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結論與心得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17A63-B350-4A40-AA64-5188181B6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663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  </a:t>
            </a:r>
            <a:r>
              <a:rPr lang="zh-TW" altLang="en-US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後續本人將思維轉向「快速執行，每次繪製一幀」方向。在過程中深入學習到了許多，諸如</a:t>
            </a:r>
            <a:r>
              <a:rPr lang="en-US" altLang="zh-TW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sprite</a:t>
            </a:r>
            <a:r>
              <a:rPr lang="zh-TW" altLang="en-US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類型、物件概念等，亦將</a:t>
            </a:r>
            <a:r>
              <a:rPr lang="zh-TW" altLang="en-US" sz="3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自我學習一事變成了習慣</a:t>
            </a:r>
            <a:r>
              <a:rPr lang="en-US" altLang="zh-TW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(</a:t>
            </a:r>
            <a:r>
              <a:rPr lang="zh-TW" altLang="en-US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在專案中能明顯了解到絕大多數功能皆超出課程範圍</a:t>
            </a:r>
            <a:r>
              <a:rPr lang="en-US" altLang="zh-TW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)</a:t>
            </a:r>
            <a:r>
              <a:rPr lang="zh-TW" altLang="en-US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。</a:t>
            </a:r>
            <a:endParaRPr lang="en-US" altLang="zh-TW" sz="3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pPr marL="0" indent="0">
              <a:buNone/>
            </a:pPr>
            <a:r>
              <a:rPr lang="zh-TW" altLang="en-US" sz="3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  開發專案是自我成長的一大方法，明確的目標能使執行力大幅提升，</a:t>
            </a:r>
            <a:r>
              <a:rPr lang="zh-TW" altLang="en-US" sz="3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學習如何尋找資源、解決問題與多方位的思維是快速成長的捷徑。</a:t>
            </a:r>
            <a:endParaRPr lang="en-US" altLang="zh-TW" sz="3000" dirty="0">
              <a:solidFill>
                <a:srgbClr val="FFFF00"/>
              </a:solidFill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461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15F6AE-C865-A249-B143-FD9206A71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3367" y="1628933"/>
            <a:ext cx="8385266" cy="556834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A697364-172E-BE45-BFD3-2CE5D4F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TW" altLang="en-US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成果與程式碼展示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7EF903-A7B6-8B49-A294-F0B996D72403}"/>
              </a:ext>
            </a:extLst>
          </p:cNvPr>
          <p:cNvSpPr txBox="1"/>
          <p:nvPr/>
        </p:nvSpPr>
        <p:spPr>
          <a:xfrm>
            <a:off x="-682076" y="186142"/>
            <a:ext cx="357767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000" b="1" dirty="0">
                <a:solidFill>
                  <a:srgbClr val="00B0F0"/>
                </a:solidFill>
                <a:latin typeface="Hannotate SC" panose="03000500000000000000" pitchFamily="66" charset="-122"/>
                <a:ea typeface="Hannotate SC" panose="03000500000000000000" pitchFamily="66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kumimoji="1" lang="en-US" altLang="zh-TW" sz="1200" b="1" dirty="0">
              <a:solidFill>
                <a:srgbClr val="00B0F0"/>
              </a:solidFill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pPr algn="ctr"/>
            <a:endParaRPr kumimoji="1" lang="en-US" altLang="zh-TW" sz="1200" b="1" dirty="0">
              <a:solidFill>
                <a:srgbClr val="00B0F0"/>
              </a:solidFill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pPr algn="ctr"/>
            <a:r>
              <a:rPr kumimoji="1" lang="zh-TW" altLang="en-US" sz="4000" b="1" dirty="0">
                <a:solidFill>
                  <a:srgbClr val="00B0F0"/>
                </a:solidFill>
                <a:latin typeface="Hannotate SC" panose="03000500000000000000" pitchFamily="66" charset="-122"/>
                <a:ea typeface="Hannotate SC" panose="03000500000000000000" pitchFamily="66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實機演示</a:t>
            </a:r>
            <a:endParaRPr kumimoji="1" lang="zh-TW" altLang="en-US" sz="4000" b="1" dirty="0">
              <a:solidFill>
                <a:srgbClr val="00B0F0"/>
              </a:solidFill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388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81C359B-3C28-C346-BE6E-E0D00A0111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1" y="639315"/>
            <a:ext cx="1804086" cy="17467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8F14EF8-9F4B-8241-B1B4-8CFF9E2991C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07" y="1410887"/>
            <a:ext cx="2219428" cy="17467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A697364-172E-BE45-BFD3-2CE5D4F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硬體環境</a:t>
            </a:r>
            <a:r>
              <a:rPr lang="zh-TW" altLang="en-US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簡介</a:t>
            </a:r>
            <a:r>
              <a:rPr lang="zh-TW" altLang="zh-TW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 </a:t>
            </a:r>
            <a:endParaRPr kumimoji="1" lang="zh-TW" altLang="en-US" sz="8000" b="1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17A63-B350-4A40-AA64-5188181B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endParaRPr lang="en-US" altLang="zh-TW" sz="4000" dirty="0">
              <a:solidFill>
                <a:srgbClr val="FFFF00"/>
              </a:solidFill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r>
              <a:rPr lang="zh-TW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筆記型電腦</a:t>
            </a:r>
            <a:r>
              <a:rPr lang="en-US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Apple-MacBook Pro (15-inch, 2018)</a:t>
            </a:r>
            <a:r>
              <a:rPr lang="zh-TW" altLang="zh-TW" sz="40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。</a:t>
            </a:r>
            <a:endParaRPr lang="en-US" altLang="zh-TW" sz="4000" dirty="0">
              <a:solidFill>
                <a:srgbClr val="FFFF00"/>
              </a:solidFill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r>
              <a:rPr lang="zh-TW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搭載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 2.6 GHz 6</a:t>
            </a:r>
            <a:r>
              <a:rPr lang="zh-TW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核心 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Intel Core i7</a:t>
            </a:r>
            <a:r>
              <a:rPr lang="zh-TW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處理器，記憶體配備為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16 GB 2400 MHz DDR4</a:t>
            </a:r>
            <a:r>
              <a:rPr lang="zh-TW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，顯示卡則為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Intel UHD Graphics 630 1536 MB</a:t>
            </a:r>
            <a:r>
              <a:rPr lang="zh-TW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。</a:t>
            </a:r>
          </a:p>
          <a:p>
            <a:pPr marL="0" indent="0">
              <a:buNone/>
            </a:pPr>
            <a:endParaRPr kumimoji="1" lang="zh-TW" altLang="en-US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575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2EA90D7B-42F0-FD44-96DF-51B6FD893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10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研究方法與步驟</a:t>
            </a:r>
          </a:p>
        </p:txBody>
      </p:sp>
      <p:sp>
        <p:nvSpPr>
          <p:cNvPr id="12" name="副標題 11">
            <a:extLst>
              <a:ext uri="{FF2B5EF4-FFF2-40B4-BE49-F238E27FC236}">
                <a16:creationId xmlns:a16="http://schemas.microsoft.com/office/drawing/2014/main" id="{BA25EB63-62D3-184B-8562-82C80197F1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一、初始化</a:t>
            </a:r>
            <a:r>
              <a:rPr lang="en-US" altLang="zh-TW" sz="4000" b="1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pygame</a:t>
            </a:r>
            <a:r>
              <a:rPr lang="zh-TW" altLang="en-US" sz="4000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環境</a:t>
            </a:r>
          </a:p>
        </p:txBody>
      </p:sp>
    </p:spTree>
    <p:extLst>
      <p:ext uri="{BB962C8B-B14F-4D97-AF65-F5344CB8AC3E}">
        <p14:creationId xmlns:p14="http://schemas.microsoft.com/office/powerpoint/2010/main" val="161590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97364-172E-BE45-BFD3-2CE5D4F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1-1 </a:t>
            </a:r>
            <a:r>
              <a:rPr kumimoji="1" lang="zh-TW" altLang="en-US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創立遊戲視窗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17A63-B350-4A40-AA64-5188181B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pPr marL="0" indent="0">
              <a:buNone/>
            </a:pPr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在此先初始化導入</a:t>
            </a:r>
            <a:r>
              <a:rPr lang="en-US" altLang="zh-TW" sz="4000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pygame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模組並做相應設置。</a:t>
            </a:r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r>
              <a:rPr lang="en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Import </a:t>
            </a:r>
            <a:r>
              <a:rPr lang="en" altLang="zh-TW" sz="4000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pyautogui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套件，該套</a:t>
            </a:r>
            <a:r>
              <a:rPr lang="en-US" altLang="zh-TW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size()</a:t>
            </a:r>
            <a:r>
              <a:rPr lang="zh-TW" altLang="en-US" sz="4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函式能直接取得當前使用者視窗大小</a:t>
            </a:r>
            <a:endParaRPr lang="en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76883C9-7A54-2B4C-88E9-FE6548B41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71" y="2057401"/>
            <a:ext cx="9633857" cy="2319261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09794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97364-172E-BE45-BFD3-2CE5D4F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1-2</a:t>
            </a:r>
            <a:r>
              <a:rPr kumimoji="1" lang="zh-TW" altLang="en-US" sz="8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 保持視窗開啟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17A63-B350-4A40-AA64-5188181B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57600" lvl="8" indent="0">
              <a:buNone/>
            </a:pPr>
            <a:endParaRPr lang="en-US" altLang="zh-TW" sz="34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pPr marL="3657600" lvl="8" indent="0">
              <a:buNone/>
            </a:pPr>
            <a:endParaRPr lang="en-US" altLang="zh-TW" sz="3400" dirty="0">
              <a:solidFill>
                <a:srgbClr val="FFFF00"/>
              </a:solidFill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pPr marL="3657600" lvl="8" indent="0">
              <a:buNone/>
            </a:pPr>
            <a:endParaRPr lang="en-US" altLang="zh-TW" sz="3400" dirty="0">
              <a:solidFill>
                <a:srgbClr val="FFFF00"/>
              </a:solidFill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pPr lvl="8"/>
            <a:endParaRPr lang="en-US" altLang="zh-TW" sz="3400" dirty="0">
              <a:solidFill>
                <a:srgbClr val="FFFF00"/>
              </a:solidFill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endParaRPr lang="en-US" altLang="zh-TW" sz="3400" dirty="0">
              <a:solidFill>
                <a:srgbClr val="FFFF00"/>
              </a:solidFill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endParaRPr lang="en-US" altLang="zh-TW" sz="2800" dirty="0">
              <a:solidFill>
                <a:srgbClr val="FFFF00"/>
              </a:solidFill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r>
              <a:rPr lang="zh-TW" altLang="en-US" sz="28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用</a:t>
            </a:r>
            <a:r>
              <a:rPr lang="en-US" altLang="zh-TW" sz="28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while</a:t>
            </a:r>
            <a:r>
              <a:rPr lang="zh-TW" altLang="en-US" sz="28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 </a:t>
            </a:r>
            <a:r>
              <a:rPr lang="en-US" altLang="zh-TW" sz="28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True</a:t>
            </a:r>
            <a:r>
              <a:rPr lang="zh-TW" altLang="en-US" sz="28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寫出死迴圈以確保視窗能無限刷新。</a:t>
            </a:r>
            <a:endParaRPr lang="en-US" altLang="zh-TW" sz="2800" dirty="0">
              <a:solidFill>
                <a:srgbClr val="FFFF00"/>
              </a:solidFill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r>
              <a:rPr lang="en-US" altLang="zh-TW" sz="2800" dirty="0" err="1">
                <a:latin typeface="Hannotate SC" panose="03000500000000000000" pitchFamily="66" charset="-122"/>
                <a:ea typeface="Hannotate SC" panose="03000500000000000000" pitchFamily="66" charset="-122"/>
              </a:rPr>
              <a:t>pygame.event.get</a:t>
            </a:r>
            <a:r>
              <a:rPr lang="en-US" altLang="zh-TW" sz="28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()</a:t>
            </a:r>
            <a:r>
              <a:rPr lang="zh-TW" altLang="en-US" sz="28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函式能獲取鍵盤滑鼠等事件以做後續反應。</a:t>
            </a:r>
            <a:endParaRPr lang="en-US" altLang="zh-TW" sz="28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pPr marL="0" indent="0">
              <a:buNone/>
            </a:pPr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pPr lvl="8"/>
            <a:endParaRPr lang="en" altLang="zh-TW" sz="26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3FC269C-6BA7-D140-9ACE-E53F581CA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1761182"/>
            <a:ext cx="6109426" cy="3176902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73790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2EA90D7B-42F0-FD44-96DF-51B6FD893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100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研究方法與步驟</a:t>
            </a:r>
          </a:p>
        </p:txBody>
      </p:sp>
      <p:sp>
        <p:nvSpPr>
          <p:cNvPr id="12" name="副標題 11">
            <a:extLst>
              <a:ext uri="{FF2B5EF4-FFF2-40B4-BE49-F238E27FC236}">
                <a16:creationId xmlns:a16="http://schemas.microsoft.com/office/drawing/2014/main" id="{BA25EB63-62D3-184B-8562-82C80197F1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二、角色物件</a:t>
            </a:r>
          </a:p>
        </p:txBody>
      </p:sp>
    </p:spTree>
    <p:extLst>
      <p:ext uri="{BB962C8B-B14F-4D97-AF65-F5344CB8AC3E}">
        <p14:creationId xmlns:p14="http://schemas.microsoft.com/office/powerpoint/2010/main" val="380719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6D16366-14C8-7B4B-93A5-AD8B11176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14" y="-24713"/>
            <a:ext cx="8501449" cy="4965509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A697364-172E-BE45-BFD3-2CE5D4F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78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2-1 </a:t>
            </a:r>
            <a:r>
              <a:rPr kumimoji="1" lang="zh-TW" altLang="en-US" sz="7800" b="1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創建角色與武器類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17A63-B350-4A40-AA64-5188181B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TW" sz="32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endParaRPr lang="en-US" altLang="zh-TW" sz="32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endParaRPr lang="en-US" altLang="zh-TW" sz="32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endParaRPr lang="en-US" altLang="zh-TW" sz="32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pPr marL="0" indent="0">
              <a:buNone/>
            </a:pPr>
            <a:endParaRPr lang="en-US" altLang="zh-TW" sz="32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r>
              <a:rPr lang="zh-TW" altLang="en-US" sz="32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因為</a:t>
            </a:r>
            <a:r>
              <a:rPr lang="zh-TW" altLang="en-US" sz="32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需要大量生成</a:t>
            </a:r>
            <a:r>
              <a:rPr lang="zh-TW" altLang="en-US" sz="32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角色與武器物件，故先</a:t>
            </a:r>
            <a:r>
              <a:rPr lang="zh-TW" altLang="en-US" sz="32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創建繼承</a:t>
            </a:r>
            <a:r>
              <a:rPr lang="en-US" altLang="zh-TW" sz="3200" dirty="0" err="1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pygame.sprite.Sprite</a:t>
            </a:r>
            <a:r>
              <a:rPr lang="zh-TW" altLang="en-US" sz="32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的</a:t>
            </a:r>
            <a:r>
              <a:rPr lang="en-US" altLang="zh-TW" sz="3200" dirty="0">
                <a:solidFill>
                  <a:srgbClr val="FFFF00"/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class</a:t>
            </a:r>
            <a:r>
              <a:rPr lang="zh-TW" altLang="en-US" sz="32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以方便調用預設的屬性，並定義其屬性與創建部分必需的方法。</a:t>
            </a:r>
            <a:endParaRPr lang="en-US" altLang="zh-TW" sz="32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endParaRPr lang="en-US" altLang="zh-TW" sz="4000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734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{D8973036-033A-684A-9478-F1D2B38D6528}tf10001079</Template>
  <TotalTime>522</TotalTime>
  <Words>1435</Words>
  <Application>Microsoft Macintosh PowerPoint</Application>
  <PresentationFormat>寬螢幕</PresentationFormat>
  <Paragraphs>104</Paragraphs>
  <Slides>34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1" baseType="lpstr">
      <vt:lpstr>Hannotate SC</vt:lpstr>
      <vt:lpstr>LingWai SC Medium</vt:lpstr>
      <vt:lpstr>LingWai SC Medium</vt:lpstr>
      <vt:lpstr>Arial</vt:lpstr>
      <vt:lpstr>Calibri</vt:lpstr>
      <vt:lpstr>Century Gothic</vt:lpstr>
      <vt:lpstr>飛機雲</vt:lpstr>
      <vt:lpstr>Pygame遊戲開發</vt:lpstr>
      <vt:lpstr>開發環境簡介</vt:lpstr>
      <vt:lpstr>軟體環境簡介</vt:lpstr>
      <vt:lpstr>硬體環境簡介 </vt:lpstr>
      <vt:lpstr>研究方法與步驟</vt:lpstr>
      <vt:lpstr>1-1 創立遊戲視窗</vt:lpstr>
      <vt:lpstr>1-2 保持視窗開啟</vt:lpstr>
      <vt:lpstr>研究方法與步驟</vt:lpstr>
      <vt:lpstr>2-1 創建角色與武器類</vt:lpstr>
      <vt:lpstr>2-2 矩形區與動畫幀</vt:lpstr>
      <vt:lpstr>PowerPoint 簡報</vt:lpstr>
      <vt:lpstr>研究方法與步驟</vt:lpstr>
      <vt:lpstr>3-1 讀入gif圖檔</vt:lpstr>
      <vt:lpstr>PowerPoint 簡報</vt:lpstr>
      <vt:lpstr>3-2 指定幀讀取</vt:lpstr>
      <vt:lpstr>PowerPoint 簡報</vt:lpstr>
      <vt:lpstr>3-3 去背</vt:lpstr>
      <vt:lpstr>PowerPoint 簡報</vt:lpstr>
      <vt:lpstr>3-4 播放動畫幀</vt:lpstr>
      <vt:lpstr>PowerPoint 簡報</vt:lpstr>
      <vt:lpstr>研究方法與步驟</vt:lpstr>
      <vt:lpstr>4-1 背景音樂</vt:lpstr>
      <vt:lpstr>4-2 遊戲音效</vt:lpstr>
      <vt:lpstr>研究方法與步驟</vt:lpstr>
      <vt:lpstr>5-1 玩家移動與武器旋轉 </vt:lpstr>
      <vt:lpstr>5-2 寵物移動</vt:lpstr>
      <vt:lpstr>5-3 寵物與玩家攻擊</vt:lpstr>
      <vt:lpstr>研究方法與步驟</vt:lpstr>
      <vt:lpstr>6-1 繪製血量條</vt:lpstr>
      <vt:lpstr>6-2 繪製訊息</vt:lpstr>
      <vt:lpstr>結論與心得</vt:lpstr>
      <vt:lpstr>結論與心得</vt:lpstr>
      <vt:lpstr>結論與心得</vt:lpstr>
      <vt:lpstr>成果與程式碼展示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Pygame遊戲開發</dc:title>
  <dc:creator>Ian Kuo</dc:creator>
  <cp:lastModifiedBy>Ian Kuo</cp:lastModifiedBy>
  <cp:revision>51</cp:revision>
  <dcterms:created xsi:type="dcterms:W3CDTF">2021-05-27T15:24:31Z</dcterms:created>
  <dcterms:modified xsi:type="dcterms:W3CDTF">2021-05-31T06:30:45Z</dcterms:modified>
</cp:coreProperties>
</file>